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4" r:id="rId5"/>
    <p:sldId id="298" r:id="rId6"/>
    <p:sldId id="351" r:id="rId7"/>
    <p:sldId id="329" r:id="rId8"/>
    <p:sldId id="349" r:id="rId9"/>
    <p:sldId id="350" r:id="rId10"/>
    <p:sldId id="353" r:id="rId11"/>
    <p:sldId id="334" r:id="rId12"/>
    <p:sldId id="336" r:id="rId13"/>
    <p:sldId id="352" r:id="rId14"/>
    <p:sldId id="331" r:id="rId15"/>
    <p:sldId id="332" r:id="rId16"/>
    <p:sldId id="333" r:id="rId17"/>
    <p:sldId id="335" r:id="rId18"/>
    <p:sldId id="338" r:id="rId19"/>
    <p:sldId id="337" r:id="rId20"/>
    <p:sldId id="339" r:id="rId21"/>
    <p:sldId id="341" r:id="rId22"/>
    <p:sldId id="345" r:id="rId23"/>
    <p:sldId id="340" r:id="rId24"/>
    <p:sldId id="347" r:id="rId25"/>
    <p:sldId id="348" r:id="rId26"/>
    <p:sldId id="354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66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8737A-7995-4B74-B63A-80E0593C4CFC}" type="datetimeFigureOut">
              <a:rPr lang="nl-NL" smtClean="0"/>
              <a:t>4-10-2015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A7392-2789-462C-8F1D-017BB83F83C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49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894CF-CF29-460C-8820-A692FD564E29}" type="datetimeFigureOut">
              <a:rPr lang="nl-NL" smtClean="0"/>
              <a:t>4-10-2015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D3654-9A79-4B47-9CF7-D6BAF450FCC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24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8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11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DDAE-0490-475C-918D-2A531A947BD9}" type="datetime1">
              <a:rPr lang="nl-NL" smtClean="0"/>
              <a:t>5-10-2015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73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B43CC-8094-4E5F-82CF-67DDC673A196}" type="datetime1">
              <a:rPr lang="nl-NL" smtClean="0"/>
              <a:t>5-10-2015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593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659F-6E77-4B0E-AE53-9D8CE75ABC09}" type="datetime1">
              <a:rPr lang="nl-NL" smtClean="0"/>
              <a:t>5-10-2015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478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51CC-2A66-4BF1-BB26-C040040DC940}" type="datetime1">
              <a:rPr lang="nl-NL" smtClean="0"/>
              <a:t>5-10-2015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38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4682-DD8F-4BB9-8C0A-D518B46EF396}" type="datetime1">
              <a:rPr lang="nl-NL" smtClean="0"/>
              <a:t>5-10-2015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61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19285-4E78-4BD7-84D0-7A7C98751DA7}" type="datetime1">
              <a:rPr lang="nl-NL" smtClean="0"/>
              <a:t>5-10-2015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5501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88137-2A8B-4D8C-9357-3C745D52B993}" type="datetime1">
              <a:rPr lang="nl-NL" smtClean="0"/>
              <a:t>5-10-2015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110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AA613-56D1-4BE5-8442-D0DBC09E0585}" type="datetime1">
              <a:rPr lang="nl-NL" smtClean="0"/>
              <a:t>5-10-2015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31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B825-8A40-441F-9813-A642DC14E924}" type="datetime1">
              <a:rPr lang="nl-NL" smtClean="0"/>
              <a:t>5-10-2015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6799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45771-C66D-4978-B158-B8F3896474F2}" type="datetime1">
              <a:rPr lang="nl-NL" smtClean="0"/>
              <a:t>5-10-2015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037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5D776-90AD-432F-9F52-394E152901B0}" type="datetime1">
              <a:rPr lang="nl-NL" smtClean="0"/>
              <a:t>5-10-2015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804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9134C-5A25-4895-9BEB-E46A3BEDE578}" type="datetime1">
              <a:rPr lang="nl-NL" smtClean="0"/>
              <a:t>5-10-2015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49A4C-FF88-4BD5-9F00-E822CED6800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046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en.wikipedia.org/wiki/Moment_(mathematics)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pencv.org/doc/tutorials/imgproc/shapedescriptors/find_contours/find_contours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MINES-VIS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Week </a:t>
            </a:r>
            <a:r>
              <a:rPr lang="nl-NL" dirty="0"/>
              <a:t>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1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10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kstvak 3"/>
              <p:cNvSpPr txBox="1"/>
              <p:nvPr/>
            </p:nvSpPr>
            <p:spPr>
              <a:xfrm>
                <a:off x="1901608" y="1881735"/>
                <a:ext cx="2552494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nl-NL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sSup>
                            <m:sSup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608" y="1881735"/>
                <a:ext cx="2552494" cy="70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hthoek 4"/>
          <p:cNvSpPr/>
          <p:nvPr/>
        </p:nvSpPr>
        <p:spPr>
          <a:xfrm>
            <a:off x="375765" y="816357"/>
            <a:ext cx="8156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an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image moment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is a certain particular weighted average (</a:t>
            </a:r>
            <a:r>
              <a:rPr lang="en-US" dirty="0">
                <a:solidFill>
                  <a:prstClr val="black"/>
                </a:solidFill>
                <a:latin typeface="Calibri"/>
                <a:hlinkClick r:id="rId3" tooltip="Moment (mathematics)"/>
              </a:rPr>
              <a:t>moment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) of the image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pixels,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intensities, or a function of such moments, usually chosen to have some attractive property or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interpretation.</a:t>
            </a:r>
            <a:endParaRPr lang="nl-NL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44" y="2817986"/>
            <a:ext cx="3706689" cy="37798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892" y="3248593"/>
            <a:ext cx="4322439" cy="4389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892" y="3632044"/>
            <a:ext cx="2176461" cy="798645"/>
          </a:xfrm>
          <a:prstGeom prst="rect">
            <a:avLst/>
          </a:prstGeom>
        </p:spPr>
      </p:pic>
      <p:sp>
        <p:nvSpPr>
          <p:cNvPr id="10" name="Tekstvak 9"/>
          <p:cNvSpPr txBox="1"/>
          <p:nvPr/>
        </p:nvSpPr>
        <p:spPr>
          <a:xfrm>
            <a:off x="3738759" y="3816918"/>
            <a:ext cx="4505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nl-NL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hich is the number of pixels or </a:t>
            </a:r>
            <a:r>
              <a:rPr lang="nl-NL" sz="1600" b="1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nl-NL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 of the Object</a:t>
            </a:r>
            <a:endParaRPr lang="nl-NL" sz="16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kstvak 10"/>
              <p:cNvSpPr txBox="1"/>
              <p:nvPr/>
            </p:nvSpPr>
            <p:spPr>
              <a:xfrm>
                <a:off x="1692525" y="5143228"/>
                <a:ext cx="1745926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1,0</m:t>
                              </m:r>
                            </m:sub>
                          </m:sSub>
                        </m:num>
                        <m:den>
                          <m:r>
                            <a:rPr lang="nl-NL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1,0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1" name="Tekstvak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25" y="5143228"/>
                <a:ext cx="1745926" cy="54239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kstvak 12"/>
              <p:cNvSpPr txBox="1"/>
              <p:nvPr/>
            </p:nvSpPr>
            <p:spPr>
              <a:xfrm>
                <a:off x="3889314" y="5115857"/>
                <a:ext cx="1744965" cy="542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num>
                        <m:den>
                          <m:r>
                            <a:rPr lang="nl-NL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nl-NL" b="0" i="1" smtClean="0">
                                  <a:latin typeface="Cambria Math" panose="02040503050406030204" pitchFamily="18" charset="0"/>
                                </a:rPr>
                                <m:t>0,0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3" name="Tekstvak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14" y="5115857"/>
                <a:ext cx="1744965" cy="54239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kstvak 13"/>
          <p:cNvSpPr txBox="1"/>
          <p:nvPr/>
        </p:nvSpPr>
        <p:spPr>
          <a:xfrm>
            <a:off x="1187624" y="4653136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i="1" dirty="0" smtClean="0"/>
              <a:t>Center of </a:t>
            </a:r>
            <a:r>
              <a:rPr lang="nl-NL" b="1" i="1" dirty="0" err="1" smtClean="0"/>
              <a:t>Gravity</a:t>
            </a:r>
            <a:r>
              <a:rPr lang="nl-NL" b="1" i="1" dirty="0" smtClean="0"/>
              <a:t>  or </a:t>
            </a:r>
            <a:r>
              <a:rPr lang="nl-NL" b="1" i="1" dirty="0" err="1" smtClean="0"/>
              <a:t>Centroid</a:t>
            </a:r>
            <a:endParaRPr lang="nl-NL" b="1" i="1" dirty="0"/>
          </a:p>
        </p:txBody>
      </p:sp>
      <p:sp>
        <p:nvSpPr>
          <p:cNvPr id="15" name="Rechthoek 14"/>
          <p:cNvSpPr/>
          <p:nvPr/>
        </p:nvSpPr>
        <p:spPr>
          <a:xfrm>
            <a:off x="351212" y="342633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“Moments”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42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11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700808"/>
            <a:ext cx="82962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83568" y="1024035"/>
            <a:ext cx="559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Creating</a:t>
            </a:r>
            <a:r>
              <a:rPr lang="nl-NL" dirty="0" smtClean="0"/>
              <a:t> Matrices </a:t>
            </a:r>
            <a:r>
              <a:rPr lang="nl-NL" dirty="0" err="1" smtClean="0"/>
              <a:t>to</a:t>
            </a:r>
            <a:r>
              <a:rPr lang="nl-NL" dirty="0" smtClean="0"/>
              <a:t> store frames  </a:t>
            </a:r>
            <a:r>
              <a:rPr lang="nl-NL" dirty="0" err="1" smtClean="0"/>
              <a:t>from</a:t>
            </a:r>
            <a:r>
              <a:rPr lang="nl-NL" dirty="0" smtClean="0"/>
              <a:t> the </a:t>
            </a:r>
            <a:r>
              <a:rPr lang="nl-NL" dirty="0" err="1" smtClean="0"/>
              <a:t>WebCam</a:t>
            </a:r>
            <a:endParaRPr lang="nl-NL" dirty="0"/>
          </a:p>
        </p:txBody>
      </p:sp>
      <p:sp>
        <p:nvSpPr>
          <p:cNvPr id="6" name="Tekstvak 5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75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12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02" y="2132856"/>
            <a:ext cx="85725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6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13</a:t>
            </a:fld>
            <a:endParaRPr lang="nl-NL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6677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275856" y="418629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33CC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next slide</a:t>
            </a:r>
            <a:endParaRPr lang="nl-NL" dirty="0">
              <a:solidFill>
                <a:srgbClr val="33CC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14</a:t>
            </a:fld>
            <a:endParaRPr lang="nl-NL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2" y="1556792"/>
            <a:ext cx="88677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3018529" y="575502"/>
            <a:ext cx="3106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Morphological Operations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15</a:t>
            </a:fld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14588"/>
            <a:ext cx="87820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87584" y="1283608"/>
            <a:ext cx="8968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C++: </a:t>
            </a:r>
            <a:r>
              <a:rPr lang="nl-NL" dirty="0" err="1"/>
              <a:t>void</a:t>
            </a:r>
            <a:r>
              <a:rPr lang="nl-NL" dirty="0"/>
              <a:t>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</a:rPr>
              <a:t>findContours</a:t>
            </a:r>
            <a:r>
              <a:rPr lang="nl-NL" dirty="0"/>
              <a:t>(</a:t>
            </a:r>
            <a:r>
              <a:rPr lang="nl-NL" dirty="0" err="1"/>
              <a:t>InputOutputArray</a:t>
            </a:r>
            <a:r>
              <a:rPr lang="nl-NL" dirty="0"/>
              <a:t> 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image</a:t>
            </a:r>
            <a:r>
              <a:rPr lang="nl-NL" dirty="0"/>
              <a:t>, </a:t>
            </a:r>
            <a:r>
              <a:rPr lang="nl-NL" dirty="0" err="1"/>
              <a:t>OutputArrayOfArrays</a:t>
            </a:r>
            <a:r>
              <a:rPr lang="nl-NL" dirty="0"/>
              <a:t>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</a:rPr>
              <a:t>contours</a:t>
            </a:r>
            <a:r>
              <a:rPr lang="nl-NL" dirty="0"/>
              <a:t>, </a:t>
            </a:r>
            <a:r>
              <a:rPr lang="nl-NL" dirty="0" err="1"/>
              <a:t>OutputArray</a:t>
            </a:r>
            <a:r>
              <a:rPr lang="nl-NL" dirty="0"/>
              <a:t>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</a:rPr>
              <a:t>hierarchy</a:t>
            </a:r>
            <a:r>
              <a:rPr lang="nl-NL" dirty="0"/>
              <a:t>, int 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mode</a:t>
            </a:r>
            <a:r>
              <a:rPr lang="nl-NL" dirty="0"/>
              <a:t>, int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</a:rPr>
              <a:t>method</a:t>
            </a:r>
            <a:r>
              <a:rPr lang="nl-NL" dirty="0"/>
              <a:t>, Point 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</a:rPr>
              <a:t>offset</a:t>
            </a:r>
            <a:r>
              <a:rPr lang="nl-NL" dirty="0"/>
              <a:t>=Point())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3034288" y="650305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Finds contours in a binary image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16</a:t>
            </a:fld>
            <a:endParaRPr lang="nl-NL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24013"/>
            <a:ext cx="84201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3928233" y="605266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“Moments”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17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750403" y="1196752"/>
            <a:ext cx="764319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 Tracking and classifying multiple objects: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Can We Classify Objects?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Use object-oriented programming approach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Each object has its own unique properties.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Look for objects with the same salient features and group them together</a:t>
            </a:r>
            <a:r>
              <a:rPr lang="en-US" sz="2000" dirty="0" smtClean="0"/>
              <a:t>.</a:t>
            </a:r>
          </a:p>
          <a:p>
            <a:pPr lvl="1"/>
            <a:endParaRPr lang="en-US" sz="2000" dirty="0" smtClean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How Can We Track Multiple Objects?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Push back similar objects into a C++ vector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Unpack the vector to display the found objects </a:t>
            </a:r>
          </a:p>
          <a:p>
            <a:pPr lvl="1"/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3684576" y="650305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objects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2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18</a:t>
            </a:fld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97" y="1628799"/>
            <a:ext cx="4049362" cy="5240351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2555776" y="125946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Classify Objects</a:t>
            </a:r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kstvak 5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3684576" y="650305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objects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8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19</a:t>
            </a:fld>
            <a:endParaRPr lang="nl-NL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13" y="2602281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884671" y="2844723"/>
            <a:ext cx="4475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rgbClr val="FF0000"/>
                </a:solidFill>
              </a:rPr>
              <a:t>+</a:t>
            </a:r>
          </a:p>
          <a:p>
            <a:r>
              <a:rPr lang="nl-NL" sz="1600" i="1" dirty="0" smtClean="0">
                <a:solidFill>
                  <a:srgbClr val="FF0000"/>
                </a:solidFill>
              </a:rPr>
              <a:t>x,y</a:t>
            </a:r>
            <a:endParaRPr lang="nl-NL" sz="1600" i="1" dirty="0">
              <a:solidFill>
                <a:srgbClr val="FF0000"/>
              </a:solidFill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13" y="4189881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kstvak 21"/>
          <p:cNvSpPr txBox="1"/>
          <p:nvPr/>
        </p:nvSpPr>
        <p:spPr>
          <a:xfrm>
            <a:off x="4884671" y="4503908"/>
            <a:ext cx="4475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rgbClr val="FF0000"/>
                </a:solidFill>
              </a:rPr>
              <a:t>+</a:t>
            </a:r>
          </a:p>
          <a:p>
            <a:r>
              <a:rPr lang="nl-NL" sz="1600" i="1" dirty="0" smtClean="0">
                <a:solidFill>
                  <a:srgbClr val="FF0000"/>
                </a:solidFill>
              </a:rPr>
              <a:t>x,y</a:t>
            </a:r>
            <a:endParaRPr lang="nl-NL" sz="1600" i="1" dirty="0">
              <a:solidFill>
                <a:srgbClr val="FF0000"/>
              </a:solidFill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964106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3384124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980456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kstvak 25"/>
          <p:cNvSpPr txBox="1"/>
          <p:nvPr/>
        </p:nvSpPr>
        <p:spPr>
          <a:xfrm>
            <a:off x="3610429" y="2229170"/>
            <a:ext cx="4475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rgbClr val="FF0000"/>
                </a:solidFill>
              </a:rPr>
              <a:t>+</a:t>
            </a:r>
          </a:p>
          <a:p>
            <a:r>
              <a:rPr lang="nl-NL" sz="1600" i="1" dirty="0" smtClean="0">
                <a:solidFill>
                  <a:srgbClr val="FF0000"/>
                </a:solidFill>
              </a:rPr>
              <a:t>x,y</a:t>
            </a:r>
            <a:endParaRPr lang="nl-NL" sz="1600" i="1" dirty="0">
              <a:solidFill>
                <a:srgbClr val="FF0000"/>
              </a:solidFill>
            </a:endParaRPr>
          </a:p>
        </p:txBody>
      </p:sp>
      <p:sp>
        <p:nvSpPr>
          <p:cNvPr id="27" name="Tekstvak 26"/>
          <p:cNvSpPr txBox="1"/>
          <p:nvPr/>
        </p:nvSpPr>
        <p:spPr>
          <a:xfrm>
            <a:off x="3610429" y="3612676"/>
            <a:ext cx="4475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rgbClr val="FF0000"/>
                </a:solidFill>
              </a:rPr>
              <a:t>+</a:t>
            </a:r>
          </a:p>
          <a:p>
            <a:r>
              <a:rPr lang="nl-NL" sz="1600" i="1" dirty="0" smtClean="0">
                <a:solidFill>
                  <a:srgbClr val="FF0000"/>
                </a:solidFill>
              </a:rPr>
              <a:t>x,y</a:t>
            </a:r>
            <a:endParaRPr lang="nl-NL" sz="1600" i="1" dirty="0">
              <a:solidFill>
                <a:srgbClr val="FF0000"/>
              </a:solidFill>
            </a:endParaRPr>
          </a:p>
        </p:txBody>
      </p:sp>
      <p:sp>
        <p:nvSpPr>
          <p:cNvPr id="28" name="Tekstvak 27"/>
          <p:cNvSpPr txBox="1"/>
          <p:nvPr/>
        </p:nvSpPr>
        <p:spPr>
          <a:xfrm>
            <a:off x="3610429" y="5277963"/>
            <a:ext cx="44755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rgbClr val="FF0000"/>
                </a:solidFill>
              </a:rPr>
              <a:t>+</a:t>
            </a:r>
          </a:p>
          <a:p>
            <a:r>
              <a:rPr lang="nl-NL" sz="1600" i="1" dirty="0" smtClean="0">
                <a:solidFill>
                  <a:srgbClr val="FF0000"/>
                </a:solidFill>
              </a:rPr>
              <a:t>x,y</a:t>
            </a:r>
            <a:endParaRPr lang="nl-NL" sz="1600" i="1" dirty="0">
              <a:solidFill>
                <a:srgbClr val="FF0000"/>
              </a:solidFill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Rechthoek 14"/>
          <p:cNvSpPr/>
          <p:nvPr/>
        </p:nvSpPr>
        <p:spPr>
          <a:xfrm>
            <a:off x="3684576" y="650305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objects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</a:t>
            </a:fld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43608" y="1772815"/>
            <a:ext cx="5472608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Topic Object tracking: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Color Filtering</a:t>
            </a:r>
            <a:r>
              <a:rPr lang="en-US" sz="2000" dirty="0"/>
              <a:t>. </a:t>
            </a:r>
            <a:r>
              <a:rPr lang="en-US" sz="2000" dirty="0" smtClean="0"/>
              <a:t>Emphasize </a:t>
            </a:r>
            <a:r>
              <a:rPr lang="en-US" sz="2000" dirty="0"/>
              <a:t>certain </a:t>
            </a:r>
            <a:r>
              <a:rPr lang="en-US" sz="2000" dirty="0" smtClean="0"/>
              <a:t>features.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cvtColor</a:t>
            </a:r>
            <a:r>
              <a:rPr lang="en-US" sz="2000" dirty="0" smtClean="0"/>
              <a:t>() -&gt; from BGR to HSV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Inrange</a:t>
            </a:r>
            <a:r>
              <a:rPr lang="en-US" sz="2000" dirty="0" smtClean="0"/>
              <a:t>() -&gt; max min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Contour finding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findContours</a:t>
            </a:r>
            <a:r>
              <a:rPr lang="en-US" sz="2000" dirty="0" smtClean="0"/>
              <a:t>()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Moments method</a:t>
            </a:r>
          </a:p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Topic Tracking and classifying multiple objects</a:t>
            </a:r>
            <a:endParaRPr lang="en-US" sz="2000" dirty="0" smtClean="0"/>
          </a:p>
        </p:txBody>
      </p:sp>
      <p:sp>
        <p:nvSpPr>
          <p:cNvPr id="7" name="Tekstvak 6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5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20</a:t>
            </a:fld>
            <a:endParaRPr lang="nl-NL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13" y="2122769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113" y="3710369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84594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1" y="2904612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500944"/>
            <a:ext cx="828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oep 41"/>
          <p:cNvGrpSpPr/>
          <p:nvPr/>
        </p:nvGrpSpPr>
        <p:grpSpPr>
          <a:xfrm>
            <a:off x="1587359" y="5104338"/>
            <a:ext cx="5403795" cy="1200329"/>
            <a:chOff x="2843808" y="2038259"/>
            <a:chExt cx="5403795" cy="1200329"/>
          </a:xfrm>
        </p:grpSpPr>
        <p:pic>
          <p:nvPicPr>
            <p:cNvPr id="43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6898" y="2243134"/>
              <a:ext cx="8286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573" y="2243135"/>
              <a:ext cx="8286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9548" y="2243132"/>
              <a:ext cx="8286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2243137"/>
              <a:ext cx="8286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223" y="2243133"/>
              <a:ext cx="828675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kstvak 47"/>
            <p:cNvSpPr txBox="1"/>
            <p:nvPr/>
          </p:nvSpPr>
          <p:spPr>
            <a:xfrm>
              <a:off x="2843808" y="2038259"/>
              <a:ext cx="723275" cy="120032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nl-NL" sz="7200" b="1" dirty="0" smtClean="0">
                  <a:solidFill>
                    <a:srgbClr val="FF0000"/>
                  </a:solidFill>
                </a:rPr>
                <a:t>&lt;</a:t>
              </a:r>
              <a:endParaRPr lang="nl-NL" sz="7200" b="1" dirty="0">
                <a:solidFill>
                  <a:srgbClr val="FF0000"/>
                </a:solidFill>
              </a:endParaRPr>
            </a:p>
          </p:txBody>
        </p:sp>
        <p:sp>
          <p:nvSpPr>
            <p:cNvPr id="49" name="Tekstvak 48"/>
            <p:cNvSpPr txBox="1"/>
            <p:nvPr/>
          </p:nvSpPr>
          <p:spPr>
            <a:xfrm>
              <a:off x="7524328" y="2038259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7200" b="1" dirty="0" smtClean="0">
                  <a:solidFill>
                    <a:srgbClr val="FF0000"/>
                  </a:solidFill>
                </a:rPr>
                <a:t>&gt;</a:t>
              </a:r>
              <a:endParaRPr lang="nl-NL" sz="7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Tekstvak 16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8" name="Rechthoek 17"/>
          <p:cNvSpPr/>
          <p:nvPr/>
        </p:nvSpPr>
        <p:spPr>
          <a:xfrm>
            <a:off x="3684576" y="650305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objects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6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21</a:t>
            </a:fld>
            <a:endParaRPr lang="nl-NL"/>
          </a:p>
        </p:txBody>
      </p:sp>
      <p:grpSp>
        <p:nvGrpSpPr>
          <p:cNvPr id="50" name="Groep 49"/>
          <p:cNvGrpSpPr/>
          <p:nvPr/>
        </p:nvGrpSpPr>
        <p:grpSpPr>
          <a:xfrm>
            <a:off x="1597274" y="2779459"/>
            <a:ext cx="5405270" cy="1200329"/>
            <a:chOff x="858280" y="2865050"/>
            <a:chExt cx="5405270" cy="1200329"/>
          </a:xfrm>
        </p:grpSpPr>
        <p:sp>
          <p:nvSpPr>
            <p:cNvPr id="51" name="Tekstvak 50"/>
            <p:cNvSpPr txBox="1"/>
            <p:nvPr/>
          </p:nvSpPr>
          <p:spPr>
            <a:xfrm>
              <a:off x="2832795" y="2865050"/>
              <a:ext cx="723275" cy="120032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nl-NL" sz="7200" b="1" dirty="0" smtClean="0">
                  <a:solidFill>
                    <a:srgbClr val="FF0000"/>
                  </a:solidFill>
                </a:rPr>
                <a:t>&lt;</a:t>
              </a:r>
              <a:endParaRPr lang="nl-NL" sz="7200" b="1" dirty="0">
                <a:solidFill>
                  <a:srgbClr val="FF0000"/>
                </a:solidFill>
              </a:endParaRPr>
            </a:p>
          </p:txBody>
        </p:sp>
        <p:sp>
          <p:nvSpPr>
            <p:cNvPr id="52" name="Tekstvak 51"/>
            <p:cNvSpPr txBox="1"/>
            <p:nvPr/>
          </p:nvSpPr>
          <p:spPr>
            <a:xfrm>
              <a:off x="5540275" y="2865050"/>
              <a:ext cx="7232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7200" b="1" dirty="0" smtClean="0">
                  <a:solidFill>
                    <a:srgbClr val="FF0000"/>
                  </a:solidFill>
                </a:rPr>
                <a:t>&gt;</a:t>
              </a:r>
              <a:endParaRPr lang="nl-NL" sz="7200" b="1" dirty="0">
                <a:solidFill>
                  <a:srgbClr val="FF0000"/>
                </a:solidFill>
              </a:endParaRPr>
            </a:p>
          </p:txBody>
        </p:sp>
        <p:sp>
          <p:nvSpPr>
            <p:cNvPr id="53" name="Tekstvak 52"/>
            <p:cNvSpPr txBox="1"/>
            <p:nvPr/>
          </p:nvSpPr>
          <p:spPr>
            <a:xfrm>
              <a:off x="858280" y="3080489"/>
              <a:ext cx="19745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400" b="1" dirty="0" smtClean="0">
                  <a:solidFill>
                    <a:srgbClr val="FF0000"/>
                  </a:solidFill>
                </a:rPr>
                <a:t>Vector</a:t>
              </a:r>
              <a:r>
                <a:rPr lang="nl-NL" dirty="0" smtClean="0"/>
                <a:t> </a:t>
              </a:r>
              <a:endParaRPr lang="nl-NL" dirty="0"/>
            </a:p>
          </p:txBody>
        </p:sp>
        <p:sp>
          <p:nvSpPr>
            <p:cNvPr id="54" name="Tekstvak 53"/>
            <p:cNvSpPr txBox="1"/>
            <p:nvPr/>
          </p:nvSpPr>
          <p:spPr>
            <a:xfrm>
              <a:off x="3523725" y="3080489"/>
              <a:ext cx="21307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400" b="1" dirty="0" err="1" smtClean="0"/>
                <a:t>Apples</a:t>
              </a:r>
              <a:r>
                <a:rPr lang="nl-NL" dirty="0" smtClean="0"/>
                <a:t> </a:t>
              </a:r>
              <a:endParaRPr lang="nl-NL" dirty="0"/>
            </a:p>
          </p:txBody>
        </p:sp>
      </p:grpSp>
      <p:sp>
        <p:nvSpPr>
          <p:cNvPr id="9" name="Tekstvak 8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3684576" y="650305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multiple objects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22</a:t>
            </a:fld>
            <a:endParaRPr lang="nl-NL"/>
          </a:p>
        </p:txBody>
      </p:sp>
      <p:pic>
        <p:nvPicPr>
          <p:cNvPr id="4" name="50CACC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8" end="5458.92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5867" y="1556792"/>
            <a:ext cx="4812265" cy="3893418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3684576" y="650305"/>
            <a:ext cx="1774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Multiple objects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Example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23</a:t>
            </a:fld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2555776" y="249289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The End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1918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3</a:t>
            </a:fld>
            <a:endParaRPr lang="nl-NL"/>
          </a:p>
        </p:txBody>
      </p:sp>
      <p:pic>
        <p:nvPicPr>
          <p:cNvPr id="6" name="E30670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3" end="1105.91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930" y="1628800"/>
            <a:ext cx="5396389" cy="386101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055930" y="5805264"/>
            <a:ext cx="502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Example</a:t>
            </a:r>
            <a:r>
              <a:rPr lang="nl-NL" dirty="0" smtClean="0"/>
              <a:t>:   </a:t>
            </a:r>
            <a:r>
              <a:rPr lang="nl-NL" dirty="0" err="1" smtClean="0"/>
              <a:t>Tennisball</a:t>
            </a:r>
            <a:r>
              <a:rPr lang="nl-NL" dirty="0" smtClean="0"/>
              <a:t> Tracking Using </a:t>
            </a:r>
            <a:r>
              <a:rPr lang="nl-NL" dirty="0" err="1" smtClean="0"/>
              <a:t>OpenCV</a:t>
            </a:r>
            <a:r>
              <a:rPr lang="nl-NL" dirty="0" smtClean="0"/>
              <a:t> 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149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4</a:t>
            </a:fld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1040582" y="1268760"/>
            <a:ext cx="727280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STEP 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Convert image from BGR to HSV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0070C0"/>
                </a:solidFill>
              </a:rPr>
              <a:t>Blue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B050"/>
                </a:solidFill>
              </a:rPr>
              <a:t>Green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FF0000"/>
                </a:solidFill>
              </a:rPr>
              <a:t>Red</a:t>
            </a:r>
            <a:r>
              <a:rPr lang="en-US" sz="2000" dirty="0" smtClean="0"/>
              <a:t>) -&gt; (</a:t>
            </a:r>
            <a:r>
              <a:rPr lang="en-US" sz="2000" dirty="0" err="1" smtClean="0"/>
              <a:t>Hue,Saturation</a:t>
            </a:r>
            <a:r>
              <a:rPr lang="en-US" sz="2000" dirty="0" smtClean="0"/>
              <a:t>, Value)</a:t>
            </a:r>
          </a:p>
          <a:p>
            <a:r>
              <a:rPr lang="en-US" sz="1600" dirty="0" smtClean="0"/>
              <a:t>Why? Easy to filter color in HSV </a:t>
            </a:r>
            <a:r>
              <a:rPr lang="en-US" sz="1600" dirty="0" err="1" smtClean="0"/>
              <a:t>Colorspace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STEP 2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Filter the Colors of interest between a MIN MAX threshold.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err="1" smtClean="0"/>
              <a:t>findContours</a:t>
            </a:r>
            <a:r>
              <a:rPr lang="en-US" sz="2000" dirty="0" smtClean="0"/>
              <a:t>()  </a:t>
            </a:r>
            <a:r>
              <a:rPr lang="en-US" sz="2000" dirty="0" smtClean="0"/>
              <a:t> </a:t>
            </a:r>
            <a:r>
              <a:rPr lang="en-US" sz="1400" dirty="0" smtClean="0">
                <a:hlinkClick r:id="rId2"/>
              </a:rPr>
              <a:t>An </a:t>
            </a:r>
            <a:r>
              <a:rPr lang="en-US" sz="1400" dirty="0" err="1" smtClean="0">
                <a:hlinkClick r:id="rId2"/>
              </a:rPr>
              <a:t>OpenCv</a:t>
            </a:r>
            <a:r>
              <a:rPr lang="en-US" sz="1400" dirty="0" smtClean="0">
                <a:hlinkClick r:id="rId2"/>
              </a:rPr>
              <a:t> example</a:t>
            </a:r>
            <a:r>
              <a:rPr lang="en-US" sz="1400" dirty="0" smtClean="0"/>
              <a:t> </a:t>
            </a:r>
            <a:endParaRPr lang="en-US" sz="1400" dirty="0" smtClean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1600" dirty="0"/>
              <a:t>Finds contours in a binary image</a:t>
            </a:r>
            <a:endParaRPr lang="en-US" sz="1600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Moments method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Morphological Operations</a:t>
            </a:r>
            <a:endParaRPr lang="en-U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“Dilate” and “Erode”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8" name="Tekstvak 7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284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5</a:t>
            </a:fld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539552" y="1484784"/>
            <a:ext cx="820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everyone who's worked in any media for screen would (and should) be aware of the importance of the RGB value system.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it is a concise system for describing </a:t>
            </a:r>
            <a:r>
              <a:rPr lang="en-US" dirty="0" err="1"/>
              <a:t>colours</a:t>
            </a:r>
            <a:r>
              <a:rPr lang="en-US" dirty="0"/>
              <a:t>, it is somewhat difficult for us to describe the nature of a </a:t>
            </a:r>
            <a:r>
              <a:rPr lang="en-US" dirty="0" err="1"/>
              <a:t>colour</a:t>
            </a:r>
            <a:r>
              <a:rPr lang="en-US" dirty="0"/>
              <a:t> by amounts of each channel by eye.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rather than describing the additive blend of </a:t>
            </a:r>
            <a:r>
              <a:rPr lang="en-US" dirty="0" err="1"/>
              <a:t>colours</a:t>
            </a:r>
            <a:r>
              <a:rPr lang="en-US" dirty="0"/>
              <a:t>, we can describe a </a:t>
            </a:r>
            <a:r>
              <a:rPr lang="en-US" dirty="0" err="1"/>
              <a:t>colour</a:t>
            </a:r>
            <a:r>
              <a:rPr lang="en-US" dirty="0"/>
              <a:t> with HSV which breaks </a:t>
            </a:r>
            <a:r>
              <a:rPr lang="en-US" dirty="0" err="1"/>
              <a:t>colour</a:t>
            </a:r>
            <a:r>
              <a:rPr lang="en-US" dirty="0"/>
              <a:t> down into more simplistic characteristics. Let's look at each of these in detail: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3410143" y="12230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827584" y="944752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Why converting image </a:t>
            </a:r>
            <a:r>
              <a:rPr lang="en-US" dirty="0"/>
              <a:t>from BGR to </a:t>
            </a:r>
            <a:r>
              <a:rPr lang="en-US" dirty="0" smtClean="0"/>
              <a:t>HSV?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13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6</a:t>
            </a:fld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123232" y="911304"/>
            <a:ext cx="878497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RGB</a:t>
            </a:r>
          </a:p>
          <a:p>
            <a:r>
              <a:rPr lang="en-US" sz="1600" dirty="0" smtClean="0"/>
              <a:t>Defined </a:t>
            </a:r>
            <a:r>
              <a:rPr lang="en-US" sz="1600" dirty="0"/>
              <a:t>by listing how much red, green, and blue is contained in a single value. Being additive, the more of each </a:t>
            </a:r>
            <a:r>
              <a:rPr lang="en-US" sz="1600" dirty="0" err="1"/>
              <a:t>colour</a:t>
            </a:r>
            <a:r>
              <a:rPr lang="en-US" sz="1600" dirty="0"/>
              <a:t> that is added, the brighter (and closer to white) it becomes</a:t>
            </a:r>
            <a:r>
              <a:rPr lang="en-US" sz="1600" dirty="0" smtClean="0"/>
              <a:t>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63" y="1916832"/>
            <a:ext cx="3888314" cy="345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203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7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143507" y="1541263"/>
            <a:ext cx="885698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HSV</a:t>
            </a:r>
            <a:r>
              <a:rPr lang="en-US" dirty="0"/>
              <a:t>, each "tint" of </a:t>
            </a:r>
            <a:r>
              <a:rPr lang="en-US" dirty="0" err="1"/>
              <a:t>colour</a:t>
            </a:r>
            <a:r>
              <a:rPr lang="en-US" dirty="0"/>
              <a:t> is assigned a particular number (the Hue). The "amount" of </a:t>
            </a:r>
            <a:r>
              <a:rPr lang="en-US" dirty="0" err="1"/>
              <a:t>colour</a:t>
            </a:r>
            <a:r>
              <a:rPr lang="en-US" dirty="0"/>
              <a:t> is assigned another number (the Saturation) and the brightness of the </a:t>
            </a:r>
            <a:r>
              <a:rPr lang="en-US" dirty="0" err="1"/>
              <a:t>colour</a:t>
            </a:r>
            <a:r>
              <a:rPr lang="en-US" dirty="0"/>
              <a:t> is assigned another number (the Intensity or Value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the advantage of having a single number (hue) for the yellow ball despite multiple shades of yellow (all the way from dark yellow to a bright yellow)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3410143" y="12230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20" y="2492896"/>
            <a:ext cx="3178080" cy="314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98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8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673838" y="2100138"/>
            <a:ext cx="70665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Dilate and Erode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DILATE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“dilates” white space. Making it larger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ERODE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“erodes” </a:t>
            </a:r>
            <a:r>
              <a:rPr lang="en-US" sz="2000" dirty="0"/>
              <a:t>into </a:t>
            </a:r>
            <a:r>
              <a:rPr lang="en-US" sz="2000" dirty="0" smtClean="0"/>
              <a:t>white space. </a:t>
            </a:r>
            <a:r>
              <a:rPr lang="en-US" sz="2000" dirty="0"/>
              <a:t>Making it smaller or non existent.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" name="Rechthoek 5"/>
          <p:cNvSpPr/>
          <p:nvPr/>
        </p:nvSpPr>
        <p:spPr>
          <a:xfrm>
            <a:off x="3018528" y="775056"/>
            <a:ext cx="3106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Morphological Operations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539552" y="1452986"/>
            <a:ext cx="975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STEP 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2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MINES-VIS 2015                                  O.Figaroa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9</a:t>
            </a:fld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1043608" y="1412776"/>
            <a:ext cx="62646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FINAL STEP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err="1" smtClean="0"/>
              <a:t>FindContours</a:t>
            </a:r>
            <a:endParaRPr lang="en-US" sz="20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Input: binary image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Output: a vector of contours. The outline of all objects found in binary image.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“Moments” method.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Input: vector of contours.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Output: </a:t>
            </a:r>
            <a:r>
              <a:rPr lang="en-US" sz="2000" dirty="0" err="1" smtClean="0"/>
              <a:t>x,y</a:t>
            </a:r>
            <a:r>
              <a:rPr lang="en-US" sz="2000" dirty="0" smtClean="0"/>
              <a:t> coordinates of largest contour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Defined by its inner area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5" name="Tekstvak 4"/>
          <p:cNvSpPr txBox="1"/>
          <p:nvPr/>
        </p:nvSpPr>
        <p:spPr>
          <a:xfrm>
            <a:off x="3410143" y="188640"/>
            <a:ext cx="232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smtClean="0">
                <a:solidFill>
                  <a:srgbClr val="C00000"/>
                </a:solidFill>
                <a:latin typeface="+mj-lt"/>
              </a:rPr>
              <a:t>Object Tracking</a:t>
            </a:r>
            <a:endParaRPr lang="nl-NL" sz="24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49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rgbClr val="C00000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FC173E217BAF4E80805EE817A2FB16" ma:contentTypeVersion="0" ma:contentTypeDescription="Create a new document." ma:contentTypeScope="" ma:versionID="5b1d31a4fab7e725f1c741106b634ad7">
  <xsd:schema xmlns:xsd="http://www.w3.org/2001/XMLSchema" xmlns:xs="http://www.w3.org/2001/XMLSchema" xmlns:p="http://schemas.microsoft.com/office/2006/metadata/properties" xmlns:ns2="252BDB0A-93DC-4662-B430-FE66A79436E9" targetNamespace="http://schemas.microsoft.com/office/2006/metadata/properties" ma:root="true" ma:fieldsID="44b0c62110821253a9df2be90f6d531b" ns2:_="">
    <xsd:import namespace="252BDB0A-93DC-4662-B430-FE66A79436E9"/>
    <xsd:element name="properties">
      <xsd:complexType>
        <xsd:sequence>
          <xsd:element name="documentManagement">
            <xsd:complexType>
              <xsd:all>
                <xsd:element ref="ns2:Categorie" minOccurs="0"/>
                <xsd:element ref="ns2:Va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BDB0A-93DC-4662-B430-FE66A79436E9" elementFormDefault="qualified">
    <xsd:import namespace="http://schemas.microsoft.com/office/2006/documentManagement/types"/>
    <xsd:import namespace="http://schemas.microsoft.com/office/infopath/2007/PartnerControls"/>
    <xsd:element name="Categorie" ma:index="8" nillable="true" ma:displayName="Categorie" ma:default="Periode1" ma:format="Dropdown" ma:internalName="Categorie">
      <xsd:simpleType>
        <xsd:restriction base="dms:Choice">
          <xsd:enumeration value="Periode1"/>
          <xsd:enumeration value="Periode2"/>
          <xsd:enumeration value="Algemeen"/>
          <xsd:enumeration value="Cursus UvT"/>
        </xsd:restriction>
      </xsd:simpleType>
    </xsd:element>
    <xsd:element name="Vak" ma:index="9" nillable="true" ma:displayName="Vak" ma:default="V3D1" ma:format="Dropdown" ma:internalName="Vak">
      <xsd:simpleType>
        <xsd:restriction base="dms:Choice">
          <xsd:enumeration value="V3D1"/>
          <xsd:enumeration value="VED1"/>
          <xsd:enumeration value="VCC1"/>
          <xsd:enumeration value="VPT1"/>
          <xsd:enumeration value="VIS2"/>
          <xsd:enumeration value="VPT2"/>
          <xsd:enumeration value="VRS2"/>
          <xsd:enumeration value="VEX2"/>
          <xsd:enumeration value="VUI2"/>
          <xsd:enumeration value="VUX2"/>
          <xsd:enumeration value="Cursu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ak xmlns="252BDB0A-93DC-4662-B430-FE66A79436E9">V3D1</Vak>
    <Categorie xmlns="252BDB0A-93DC-4662-B430-FE66A79436E9">Periode1</Categori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9C9E75-4171-4536-AF7A-CC08876A5DB6}"/>
</file>

<file path=customXml/itemProps2.xml><?xml version="1.0" encoding="utf-8"?>
<ds:datastoreItem xmlns:ds="http://schemas.openxmlformats.org/officeDocument/2006/customXml" ds:itemID="{1DABDF62-1822-4A64-AA00-186C9D86C464}"/>
</file>

<file path=customXml/itemProps3.xml><?xml version="1.0" encoding="utf-8"?>
<ds:datastoreItem xmlns:ds="http://schemas.openxmlformats.org/officeDocument/2006/customXml" ds:itemID="{755352FD-1EB1-401D-85C6-347E2E348356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739</Words>
  <Application>Microsoft Office PowerPoint</Application>
  <PresentationFormat>Diavoorstelling (4:3)</PresentationFormat>
  <Paragraphs>176</Paragraphs>
  <Slides>23</Slides>
  <Notes>2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Courier New</vt:lpstr>
      <vt:lpstr>Times New Roman</vt:lpstr>
      <vt:lpstr>Blank</vt:lpstr>
      <vt:lpstr>MINES-VIS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Fontys Hogescholen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Figaroa,Oswald O.E.</dc:creator>
  <cp:lastModifiedBy>Figaroa,Oswald O.E.</cp:lastModifiedBy>
  <cp:revision>125</cp:revision>
  <dcterms:created xsi:type="dcterms:W3CDTF">2012-09-04T19:30:35Z</dcterms:created>
  <dcterms:modified xsi:type="dcterms:W3CDTF">2015-10-04T23:54:23Z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0x0101002BFC173E217BAF4E80805EE817A2FB16</vt:lpwstr>
  </property>
</Properties>
</file>